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2"/>
    <p:sldId id="1144" r:id="rId3"/>
    <p:sldId id="1143" r:id="rId4"/>
    <p:sldId id="1139" r:id="rId5"/>
    <p:sldId id="1140" r:id="rId6"/>
    <p:sldId id="1141" r:id="rId7"/>
    <p:sldId id="1155" r:id="rId8"/>
    <p:sldId id="1157" r:id="rId9"/>
    <p:sldId id="1156" r:id="rId10"/>
    <p:sldId id="1158" r:id="rId11"/>
    <p:sldId id="1159" r:id="rId12"/>
    <p:sldId id="1160" r:id="rId13"/>
    <p:sldId id="1145" r:id="rId14"/>
    <p:sldId id="1146" r:id="rId15"/>
    <p:sldId id="1161" r:id="rId16"/>
    <p:sldId id="1152" r:id="rId17"/>
    <p:sldId id="1162" r:id="rId18"/>
    <p:sldId id="1147" r:id="rId19"/>
    <p:sldId id="1148" r:id="rId20"/>
    <p:sldId id="1149" r:id="rId21"/>
    <p:sldId id="1150" r:id="rId22"/>
    <p:sldId id="1151" r:id="rId23"/>
    <p:sldId id="1153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E3F2E7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高中历史 必修 中外历史纲要 下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第五单元  工业革命与马克思主义的诞生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  影响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世界的工业革命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社会生活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）以工厂为中心形成了很多城市，它们在国家社会生活中的地位日益重要。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）人们的生活有所改善。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休闲娱乐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和群众性体育运动逐渐兴起，报刊书籍发行量大增，人们的文化素养得到提高。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）女性也获得了更多受教育的机会。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）人口增加明显。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社会问题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：导致了社会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贫富分化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加剧、工人居住条件恶劣、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环境污染严重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、疾病与犯罪等一系列社会问题。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64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6089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世界各地的联系日益紧密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）主要资本主义国家凭借工业革命提供的强大经济和军事实力，继续向世界各地大肆扩张。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世纪初，资本主义进入垄断阶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资本主义世界经济体系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71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052736"/>
            <a:ext cx="11485848" cy="5078313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hangingPunct="1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垄断组织的作用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1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积极作用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适应了资本主义生产社会化的要求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极大地促进了生产力的发展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比中小企业更有能力组织高科技研究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开发新技术和新产品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垄断组织内部的生产具有一定的计划性。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1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消极作用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1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垄断组织会推行垄断价格损害消费者利益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通过控制某部门进而控制国家经济命脉。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1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政治上会更多地干涉国家政治生活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资本主义国家逐渐成为垄断组织的代表者。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1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对外要求从经济上瓜分世界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促使资本主义国家加紧对外侵略扩张。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拓展延伸.eps" descr="id:21474900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874" y="1215336"/>
            <a:ext cx="181546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28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两次工业革命的不同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重难疑点破.eps" descr="id:21474900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65801" y="764704"/>
            <a:ext cx="8258810" cy="647700"/>
          </a:xfrm>
          <a:prstGeom prst="rect">
            <a:avLst/>
          </a:prstGeom>
        </p:spPr>
      </p:pic>
      <p:pic>
        <p:nvPicPr>
          <p:cNvPr id="5" name="疑难点a1.eps" descr="id:2147490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6471" y="1628800"/>
            <a:ext cx="1278255" cy="35941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449010"/>
              </p:ext>
            </p:extLst>
          </p:nvPr>
        </p:nvGraphicFramePr>
        <p:xfrm>
          <a:off x="406574" y="2262321"/>
          <a:ext cx="1137726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xmlns="" val="1747077116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xmlns="" val="1236940338"/>
                    </a:ext>
                  </a:extLst>
                </a:gridCol>
                <a:gridCol w="5544616">
                  <a:extLst>
                    <a:ext uri="{9D8B030D-6E8A-4147-A177-3AD203B41FA5}">
                      <a16:colId xmlns:a16="http://schemas.microsoft.com/office/drawing/2014/main" xmlns="" val="2138631173"/>
                    </a:ext>
                  </a:extLst>
                </a:gridCol>
              </a:tblGrid>
              <a:tr h="1616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第一次工业革命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第二次工业革命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7057053"/>
                  </a:ext>
                </a:extLst>
              </a:tr>
              <a:tr h="32328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起讫时间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年代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世纪中期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世纪六七十年代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世纪末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21607569"/>
                  </a:ext>
                </a:extLst>
              </a:tr>
              <a:tr h="32328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发生范围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从英国一国开始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后扩展到多国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多国同时发生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有些国家两次工业革命交叉进行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93079313"/>
                  </a:ext>
                </a:extLst>
              </a:tr>
              <a:tr h="48492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开始标志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棉纺织业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哈格里夫斯发明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珍妮纺纱机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电力工业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1866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西门子发明发电机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2796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337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686845"/>
              </p:ext>
            </p:extLst>
          </p:nvPr>
        </p:nvGraphicFramePr>
        <p:xfrm>
          <a:off x="406574" y="942880"/>
          <a:ext cx="11377264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xmlns="" val="1747077116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xmlns="" val="1236940338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xmlns="" val="2138631173"/>
                    </a:ext>
                  </a:extLst>
                </a:gridCol>
              </a:tblGrid>
              <a:tr h="1616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第一次工业革命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第二次工业革命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7057053"/>
                  </a:ext>
                </a:extLst>
              </a:tr>
              <a:tr h="1131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主要成就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棉纺织业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珍妮纺纱机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、水力织布机等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生产动力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1785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年瓦特改进蒸汽机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交通运输业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1807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年富尔顿汽船、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1825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年斯蒂芬森蒸汽机车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电力技术的广泛开发和应用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发电机、电灯等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生产动力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内燃机的创制和应用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化学工业兴起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交通通信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年代卡尔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本茨汽车、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1903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年莱特兄弟飞机、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1876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年贝尔电话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67846936"/>
                  </a:ext>
                </a:extLst>
              </a:tr>
              <a:tr h="48492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科技作用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发明主要源于工匠实践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科学技术和生产尚未紧密结合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发明者主要是科学家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科学技术与生产紧密结合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99911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84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124408"/>
              </p:ext>
            </p:extLst>
          </p:nvPr>
        </p:nvGraphicFramePr>
        <p:xfrm>
          <a:off x="406574" y="942880"/>
          <a:ext cx="11377264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xmlns="" val="1747077116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xmlns="" val="1236940338"/>
                    </a:ext>
                  </a:extLst>
                </a:gridCol>
                <a:gridCol w="5400600">
                  <a:extLst>
                    <a:ext uri="{9D8B030D-6E8A-4147-A177-3AD203B41FA5}">
                      <a16:colId xmlns:a16="http://schemas.microsoft.com/office/drawing/2014/main" xmlns="" val="2138631173"/>
                    </a:ext>
                  </a:extLst>
                </a:gridCol>
              </a:tblGrid>
              <a:tr h="1616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第一次工业革命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第二次工业革命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7057053"/>
                  </a:ext>
                </a:extLst>
              </a:tr>
              <a:tr h="1616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新动力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煤炭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蒸汽机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电力、石油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发电机、内燃机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672182"/>
                  </a:ext>
                </a:extLst>
              </a:tr>
              <a:tr h="32328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工业结构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侧重轻工业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侧重重工业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4530121"/>
                  </a:ext>
                </a:extLst>
              </a:tr>
              <a:tr h="1616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生产力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蒸汽时代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电气时代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10089552"/>
                  </a:ext>
                </a:extLst>
              </a:tr>
              <a:tr h="32328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生产关系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工厂制度形成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进入自由资本主义阶段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垄断组织出现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进入帝国主义阶段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3797175"/>
                  </a:ext>
                </a:extLst>
              </a:tr>
              <a:tr h="32328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经济格局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英国成为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世界工厂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和世界贸易中心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美、德崛起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英国失去贸易垄断地位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17781859"/>
                  </a:ext>
                </a:extLst>
              </a:tr>
              <a:tr h="32328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世界市场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资本主义世界市场基本形成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资本主义世界市场最终形成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65876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47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浙江金华卓越联盟月考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世纪中期，英国曼彻斯特的棉纺织厂数量在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年内增长至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余家，工人平均工资较手工纺织时代提高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％；同时，铁路、机械制造等行业迅速兴起，催生了工程师、技术工人等新职业。到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1850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年，蒸汽机技术已扩散至采矿、冶金等领域，带动全行业产量提升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％以上。这一现象本质上反映（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技术革新推动社会生产结构升级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工业革命彻底解决社会贫困问题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传统手工业完全退出了历史舞台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工业化浪潮仅局限于重工业领域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00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116965" cy="359410"/>
          </a:xfrm>
          <a:prstGeom prst="rect">
            <a:avLst/>
          </a:prstGeom>
        </p:spPr>
      </p:pic>
      <p:pic>
        <p:nvPicPr>
          <p:cNvPr id="5" name="24答案.eps" descr="id:21474901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5949657"/>
            <a:ext cx="807720" cy="28765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391805" y="58626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849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同时，铁路、机械制造等行业迅速兴起，催生了工程师、技术工人等新职业。到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1850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年，蒸汽机技术已扩散至采矿、冶金等领域，带动全行业产量提升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％以上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并结合所学知识可知，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在工业革命之后，英国的棉纺织业、蒸汽机技术与新兴行业得到发展，其本质是技术革新引发生产部门、劳动力结构、产业组织形式的全方位升级，这是技术革新推动社会生产结构升级的表现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彻底解决社会贫困问题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说法过于绝对，排除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；材料仅提到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手工纺织时代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工资对比，未否定所有传统手工业，排除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；材料提到棉纺织业是工业化起点，铁路、机械制造是后续发展，说明工业化是轻重工业协同推进的过程，排除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01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33161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5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全面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认识两次工业革命的影响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生产力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：推动生产力大发展，经济空前繁荣，人类先后进入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蒸汽时代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电气时代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生产关系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：工业革命后建立资本主义大工厂制度；第二次工业革命后出现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垄断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阶级结构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：工业资产阶级和工业无产阶级逐渐成为社会的两大阶级。工业资产阶级逐渐获得统治地位，工人阶级为争取权利展开工人运动，中间阶层的力量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壮大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社会生活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：推动城市化进程，改善人们的生活，提高文化素养，提升女性地位，增加世界人口，两次工业革命带来了社会生活的巨大变化。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疑难点a2.eps" descr="id:21474901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2782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43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经济格局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：工业革命后英国成为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世界工厂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和世界贸易中心；第二次工业革命后英国失去贸易垄断地位，美国和德国异军突起。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世界市场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：主要资本主义国家凭借两次工业革命提供的强大经济和军事实力，继续向世界各地大肆扩张，使得世界各地的联系日益紧密，推动资本主义世界经济体系的最终形成。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社会问题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：两次工业革命导致社会贫富分化加剧、工人居住条件恶劣、环境污染严重、疾病与犯罪等一系列的社会问题。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41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时空观念解.eps" descr="id:21474900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76340" y="746120"/>
            <a:ext cx="7254875" cy="719455"/>
          </a:xfrm>
          <a:prstGeom prst="rect">
            <a:avLst/>
          </a:prstGeom>
        </p:spPr>
      </p:pic>
      <p:pic>
        <p:nvPicPr>
          <p:cNvPr id="4" name="第五单元 发排.eps" descr="id:21474915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844824"/>
            <a:ext cx="11377264" cy="284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93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湖北宜昌期中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1835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年，英国东北部纽卡斯尔附近的煤矿发生瓦斯爆炸，井下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名矿工死亡，其中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人为童工；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1838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年，英国北部的一家煤矿发生灌水事，导致了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岁的女孩和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岁的男孩死亡。这可用于说明当时（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社会劳动力匮乏问题的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严峻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工人阶级政治经济权利有限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少年儿童毫无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政治权利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工业化引发了新的社会问题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01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116965" cy="359410"/>
          </a:xfrm>
          <a:prstGeom prst="rect">
            <a:avLst/>
          </a:prstGeom>
        </p:spPr>
      </p:pic>
      <p:pic>
        <p:nvPicPr>
          <p:cNvPr id="4" name="24答案.eps" descr="id:21474901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702413"/>
            <a:ext cx="807720" cy="28765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91805" y="36154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077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根据材料可知，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世纪前期，英国部分矿场发生了矿难，且遇难人群中有大量儿童，这反映出社会工业化发展过程中带来了工业生产安全问题，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正确；材料与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无关，均排除。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901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4293473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63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次工业革命后的世界经济发展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1870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世界贸易总额增加了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西方各主要国家在世界贸易中的比重为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英国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法国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俄国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。此外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这一时期原料和工业制成品的世界贸易额呈现出均衡发展的趋势。从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1870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这两类商品的贸易额都增加了两倍多一点。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年代的价格一般比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其中钢和钢轨的价格下跌最为严重。欧洲的钢轨价格在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1872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1881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年间降低了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美国钢轨在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1896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年的销售价格仅比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1875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1/10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稍多一点。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/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摘编自刘宗绪《世界近代史》</a:t>
            </a:r>
            <a:endParaRPr lang="zh-CN" altLang="en-US" dirty="0"/>
          </a:p>
        </p:txBody>
      </p:sp>
      <p:pic>
        <p:nvPicPr>
          <p:cNvPr id="3" name="24情境史料通.eps" descr="id:21474901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792261"/>
            <a:ext cx="7341235" cy="575945"/>
          </a:xfrm>
          <a:prstGeom prst="rect">
            <a:avLst/>
          </a:prstGeom>
        </p:spPr>
      </p:pic>
      <p:pic>
        <p:nvPicPr>
          <p:cNvPr id="5" name="情境.eps" descr="id:21474901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628800"/>
            <a:ext cx="8445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12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世纪末的经济发展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再加上海洋运输和铁路上的交通革命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培植出一种真正的世界经济。到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欧洲人从阿根廷和澳大利亚进口牛肉和羊毛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从巴西进口咖啡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从智利进口硝酸盐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从阿尔及利亚进口铁矿石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从爪哇进口蔗糖。欧洲资本同样投向了海外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以建设铁路、矿山、电厂和银行。当然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国外市场也为欧洲剩余的制成品提供了市场。欧洲通过其资本、工业及军事能力而在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世纪末统治了世界经济。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斯皮瓦格尔《西方文明简史》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11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844824"/>
            <a:ext cx="11485848" cy="466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史料一解读了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世界贸易的特点，即世界贸易扩大，世界各国和各地区在经济上的联系更加紧密；西方发达国家和殖民地、半殖民地国家之间的国际分工以及世界各国间的相互依赖程度增强；资本主义经济的发展，以致工业产品的增长幅度暂时超过了世界市场需求的增长幅度，出现了产品过剩，使价格和利润下降。史料二概括分析了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世纪初世界经济发展的特点，根据史料二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真正的世界经济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欧洲人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进口牛肉和羊毛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进口蔗糖。欧洲资本同样投向了海外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国外市场也为欧洲剩余的制成品提供了市场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可知，以欧洲为中心的资本主义世界经济体系最终形成；根据史料二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世纪末的经济发展，再加上海洋运输和铁路上的交通革命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通过其资本、工业及军事能力</a:t>
            </a: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可知，殖民扩张及两次工业革命推动欧洲经济和军事实力不断增强。</a:t>
            </a:r>
            <a:endParaRPr lang="zh-CN" altLang="en-US" sz="22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66750" y="794248"/>
            <a:ext cx="9579952" cy="53591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历史解释、唯物史观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核心素养.eps" descr="id:21474901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7434" y="945354"/>
            <a:ext cx="1186180" cy="359410"/>
          </a:xfrm>
          <a:prstGeom prst="rect">
            <a:avLst/>
          </a:prstGeom>
        </p:spPr>
      </p:pic>
      <p:pic>
        <p:nvPicPr>
          <p:cNvPr id="5" name="选材意图.eps" descr="id:21474901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87434" y="1449056"/>
            <a:ext cx="1186180" cy="359410"/>
          </a:xfrm>
          <a:prstGeom prst="rect">
            <a:avLst/>
          </a:prstGeom>
        </p:spPr>
      </p:pic>
      <p:pic>
        <p:nvPicPr>
          <p:cNvPr id="7" name="史料解读.eps" descr="id:21474901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80570" y="1982388"/>
            <a:ext cx="1186180" cy="35941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2298032" y="1304856"/>
            <a:ext cx="9548670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通过史料，认识和理解两次工业革命后世界经济发展的新特点。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24836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0079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工业革命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的背景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：工业革命是由一系列技术变革引起的从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手工劳动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转向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机器生产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重大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开始国家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1.eps" descr="id:21474900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343701"/>
            <a:ext cx="1302385" cy="359410"/>
          </a:xfrm>
          <a:prstGeom prst="rect">
            <a:avLst/>
          </a:prstGeom>
        </p:spPr>
      </p:pic>
      <p:pic>
        <p:nvPicPr>
          <p:cNvPr id="6" name="24核心知识过.eps" descr="id:21474900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765220" y="1388383"/>
            <a:ext cx="825881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5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条件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）前提：英国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光荣革命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后，国内政局稳定，政府积极鼓励经济发展。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）农业资本主义发展迅速，为工业发展提供了充裕的农产品、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自由劳动力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和国内市场。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）通过殖民扩张，促进了资本原始积累，获得了大量廉价的原材料和广阔的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海外市场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）手工工场发展水平较高，劳动分工细致，生产工具日趋专门化，工人的生产技术日益纯熟，为技术改革和机器发明提供了条件。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014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300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工业革命</a:t>
            </a:r>
            <a:r>
              <a:rPr lang="zh-CN" altLang="zh-CN" sz="2300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的进程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第一次工业革命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）技术革新：工业革命始于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棉纺织业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。市场的需求刺激了棉纺织业的发展，也催生了新的技术发明。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）工厂出现：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1771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阿克莱特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开办了第一家水力纺纱厂，成为近代工厂的开端。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）蒸汽机的改进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改进：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1782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瓦特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试制出旋转运动的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复动式蒸汽机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1785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年，经过进一步改进的瓦特蒸汽机开始在棉纺织工厂使用。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意义：能产生巨大的动力，解决了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生产动力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受自然条件限制的问题；催生了交通工具的革命；人类进入</a:t>
            </a:r>
            <a:r>
              <a:rPr lang="en-US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蒸汽时代</a:t>
            </a:r>
            <a:r>
              <a:rPr lang="en-US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2.eps" descr="id:21474900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3544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）英国完成工业革命：随着生产机械化的推进，机器工业迅速成长。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世纪中期，英国的机器制造业也实现了机械化。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）扩展：从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世纪后期到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世纪中期，工业革命从英国逐渐扩展到欧洲大陆和北美，从大西洋两岸逐步深入内陆，形成持续不断的辐射效应。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29049"/>
            <a:ext cx="11485848" cy="2792239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工场是手工业者集合在一起生产的场所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其特点是借助简单的工具进行手工生产。工厂是直接进行工业生产活动的单位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通常包括不同的车间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其特点是使用机器进行大规模生产。二者都是具有资本主义生产关系性质的生产形式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都属于资本主义经营方式的范畴。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拓展延伸.eps" descr="id:21474900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874" y="3372509"/>
            <a:ext cx="181546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61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第二次工业革命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）背景：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世纪中后期，欧美主要资本主义国家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社会相对稳定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，经济发展，自然科学取得一系列突破性成果，新技术、新发明层出不穷，为工业革命的深入发展创造了有利条件。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）成就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电力技术的广泛开发和应用，人类进入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电气时代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内燃机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的创制和应用，成为第二次工业革命具有深远影响的成就。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化学工业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的兴起令人瞩目；通过新技术改造的旧产业部门，也焕发出新的活力。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5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科学技术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与生产紧密结合。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几乎在主要资本主义国家同时发生，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德国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最为突出。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各国的自然条件和社会历史条件不同，工业革命的进程也各具特色。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83035"/>
            <a:ext cx="11485848" cy="3346237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第二次工业革命的特点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具有坚实的科学理论基础。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侧重于基础工业、重工业等部门。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几乎在主要资本主义国家同时发生。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在一些国家形成两次工业革命的交叉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如德国和日本。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出现了许多新兴的工业部门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如电力工业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石油工业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汽车、飞机制造业等。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拓展延伸.eps" descr="id:21474900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874" y="3245635"/>
            <a:ext cx="181546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6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96624"/>
            <a:ext cx="11485848" cy="618630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工业革命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的影响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生产力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：出现了前所未有的大发展，给实现了工业化的各国带来了空前的经济繁荣。商业和交通运输业等行业的重要性进一步提高，农业变革也在欧美地区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全面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生产组织与管理方式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）建立了资本主义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大工厂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）生产进一步集中，出现了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垄断组织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社会阶级结构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工业资产阶级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和工业无产阶级逐渐成为社会的两大阶级。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）工业资产阶级通过改革，进一步巩固了统治地位。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）技术人员、管理人员等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中间阶层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的力量也开始发展。</a:t>
            </a:r>
            <a:endParaRPr lang="zh-CN" altLang="en-US" dirty="0"/>
          </a:p>
        </p:txBody>
      </p:sp>
      <p:pic>
        <p:nvPicPr>
          <p:cNvPr id="3" name="知识点3.eps" descr="id:21474908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40084"/>
            <a:ext cx="13544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8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</TotalTime>
  <Words>2154</Words>
  <Application>Microsoft Office PowerPoint</Application>
  <PresentationFormat>自定义</PresentationFormat>
  <Paragraphs>143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442</cp:revision>
  <dcterms:created xsi:type="dcterms:W3CDTF">2020-11-06T05:24:00Z</dcterms:created>
  <dcterms:modified xsi:type="dcterms:W3CDTF">2025-10-11T16:21:37Z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